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  <p:sldMasterId id="2147483692" r:id="rId2"/>
  </p:sldMasterIdLst>
  <p:notesMasterIdLst>
    <p:notesMasterId r:id="rId20"/>
  </p:notesMasterIdLst>
  <p:sldIdLst>
    <p:sldId id="263" r:id="rId3"/>
    <p:sldId id="285" r:id="rId4"/>
    <p:sldId id="282" r:id="rId5"/>
    <p:sldId id="333" r:id="rId6"/>
    <p:sldId id="334" r:id="rId7"/>
    <p:sldId id="335" r:id="rId8"/>
    <p:sldId id="284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265" r:id="rId18"/>
    <p:sldId id="31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2C2ECF-CC52-417F-B05B-41D783592077}">
  <a:tblStyle styleId="{9F2C2ECF-CC52-417F-B05B-41D783592077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836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96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068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557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01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05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9f09c64a5c_1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9f09c64a5c_1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f911c6f3_2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f911c6f3_2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89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28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888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434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261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rgbClr val="4BD0A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rgbClr val="4BD0A0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rgbClr val="4BD0A0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rgbClr val="4BD0A0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rgbClr val="4BD0A0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rgbClr val="4BD0A0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rgbClr val="4BD0A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rgbClr val="4BD0A0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rgbClr val="4BD0A0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rgbClr val="4BD0A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bg>
      <p:bgPr>
        <a:solidFill>
          <a:srgbClr val="4BD0A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bg>
      <p:bgPr>
        <a:solidFill>
          <a:schemeClr val="lt2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CUSTOM_3_1_1_2">
    <p:bg>
      <p:bgPr>
        <a:solidFill>
          <a:schemeClr val="lt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bg>
      <p:bgPr>
        <a:solidFill>
          <a:schemeClr val="l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7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кой">
  <p:cSld name="CUSTOM_3_1_1_2_2_2">
    <p:bg>
      <p:bgPr>
        <a:solidFill>
          <a:schemeClr val="lt2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name="adj" fmla="val 4076"/>
            </a:avLst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8"/>
          <p:cNvSpPr txBox="1">
            <a:spLocks noGrp="1"/>
          </p:cNvSpPr>
          <p:nvPr>
            <p:ph type="body" idx="1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bg>
      <p:bgPr>
        <a:solidFill>
          <a:schemeClr val="lt2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bg>
      <p:bgPr>
        <a:solidFill>
          <a:schemeClr val="lt2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3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0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bg>
      <p:bgPr>
        <a:solidFill>
          <a:schemeClr val="l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subTitle" idx="2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1"/>
          <p:cNvSpPr txBox="1">
            <a:spLocks noGrp="1"/>
          </p:cNvSpPr>
          <p:nvPr>
            <p:ph type="subTitle" idx="3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1"/>
          <p:cNvSpPr txBox="1">
            <a:spLocks noGrp="1"/>
          </p:cNvSpPr>
          <p:nvPr>
            <p:ph type="subTitle" idx="4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1"/>
          <p:cNvSpPr txBox="1">
            <a:spLocks noGrp="1"/>
          </p:cNvSpPr>
          <p:nvPr>
            <p:ph type="subTitle" idx="5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spcFirstLastPara="1" wrap="square" lIns="0" tIns="270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bg>
      <p:bgPr>
        <a:solidFill>
          <a:schemeClr val="lt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>
            <a:spLocks noGrp="1"/>
          </p:cNvSpPr>
          <p:nvPr>
            <p:ph type="subTitle" idx="1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spcFirstLastPara="1" wrap="square" lIns="0" tIns="144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32"/>
          <p:cNvSpPr txBox="1">
            <a:spLocks noGrp="1"/>
          </p:cNvSpPr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spcFirstLastPara="1" wrap="square" lIns="0" tIns="72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32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98000" rIns="36000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32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2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bg>
      <p:bgPr>
        <a:solidFill>
          <a:schemeClr val="lt2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3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3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33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33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33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33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marL="914400" lvl="1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marL="1371600" lvl="2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marL="1828800" lvl="3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marL="2286000" lvl="4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marL="2743200" lvl="5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marL="3200400" lvl="6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marL="3657600" lvl="7" indent="-381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marL="4114800" lvl="8" indent="-3810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bg>
      <p:bgPr>
        <a:solidFill>
          <a:schemeClr val="lt2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34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3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marL="914400" lvl="1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marL="1371600" lvl="2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marL="1828800" lvl="3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marL="2286000" lvl="4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marL="2743200" lvl="5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bg>
      <p:bgPr>
        <a:solidFill>
          <a:schemeClr val="lt2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>
            <a:spLocks noGrp="1"/>
          </p:cNvSpPr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8" name="Google Shape;588;p3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5"/>
          <p:cNvSpPr txBox="1">
            <a:spLocks noGrp="1"/>
          </p:cNvSpPr>
          <p:nvPr>
            <p:ph type="subTitle" idx="2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spcFirstLastPara="1" wrap="square" lIns="0" tIns="144000" rIns="91425" bIns="0" anchor="t" anchorCtr="0">
            <a:noAutofit/>
          </a:bodyPr>
          <a:lstStyle>
            <a:lvl1pPr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bg>
      <p:bgPr>
        <a:solidFill>
          <a:schemeClr val="lt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6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bg>
      <p:bgPr>
        <a:solidFill>
          <a:schemeClr val="lt2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2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3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bg>
      <p:bgPr>
        <a:solidFill>
          <a:schemeClr val="lt2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38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2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3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>
            <a:spLocks noGrp="1"/>
          </p:cNvSpPr>
          <p:nvPr>
            <p:ph type="subTitle" idx="3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bg>
      <p:bgPr>
        <a:solidFill>
          <a:schemeClr val="lt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9"/>
          <p:cNvSpPr txBox="1">
            <a:spLocks noGrp="1"/>
          </p:cNvSpPr>
          <p:nvPr>
            <p:ph type="subTitle" idx="1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4" name="Google Shape;664;p3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39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bg>
      <p:bgPr>
        <a:solidFill>
          <a:schemeClr val="lt2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" name="Google Shape;675;p4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2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bg>
      <p:bgPr>
        <a:solidFill>
          <a:schemeClr val="lt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1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bg>
      <p:bgPr>
        <a:solidFill>
          <a:schemeClr val="lt2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Google Shape;699;p42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4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bg>
      <p:bgPr>
        <a:solidFill>
          <a:schemeClr val="lt2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43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2" name="Google Shape;712;p4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bg>
      <p:bgPr>
        <a:solidFill>
          <a:schemeClr val="lt2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44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4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bg>
      <p:bgPr>
        <a:solidFill>
          <a:schemeClr val="lt2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45"/>
          <p:cNvSpPr txBox="1">
            <a:spLocks noGrp="1"/>
          </p:cNvSpPr>
          <p:nvPr>
            <p:ph type="subTitle" idx="1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spcFirstLastPara="1" wrap="square" lIns="0" tIns="108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4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45"/>
          <p:cNvSpPr txBox="1">
            <a:spLocks noGrp="1"/>
          </p:cNvSpPr>
          <p:nvPr>
            <p:ph type="subTitle" idx="2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 rtl="0"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ru.wikipedia.org/wiki/%D0%A0%D0%B5%D0%BA%D1%83%D1%80%D1%80%D0%B5%D0%BD%D1%82%D0%BD%D0%B0%D1%8F_%D0%BD%D0%B5%D0%B9%D1%80%D0%BE%D0%BD%D0%BD%D0%B0%D1%8F_%D1%81%D0%B5%D1%82%D1%8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D%D0%B3%D0%BB%D0%B8%D0%B9%D1%81%D0%BA%D0%B8%D0%B9_%D1%8F%D0%B7%D1%8B%D0%BA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ru.wikipedia.org/wiki/%D0%A0%D0%B5%D0%BA%D1%83%D1%80%D1%80%D0%B5%D0%BD%D1%82%D0%BD%D0%B0%D1%8F_%D0%BD%D0%B5%D0%B9%D1%80%D0%BE%D0%BD%D0%BD%D0%B0%D1%8F_%D1%81%D0%B5%D1%82%D1%8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datascience.wordpress.com/2016/11/18/which-lstm-optimizer-to-use/" TargetMode="External"/><Relationship Id="rId3" Type="http://schemas.openxmlformats.org/officeDocument/2006/relationships/hyperlink" Target="https://ru.wikipedia.org/wiki/%D0%94%D0%BE%D0%BB%D0%B3%D0%B0%D1%8F_%D0%BA%D1%80%D0%B0%D1%82%D0%BA%D0%BE%D1%81%D1%80%D0%BE%D1%87%D0%BD%D0%B0%D1%8F_%D0%BF%D0%B0%D0%BC%D1%8F%D1%82%D1%8C" TargetMode="External"/><Relationship Id="rId7" Type="http://schemas.openxmlformats.org/officeDocument/2006/relationships/hyperlink" Target="https://www.machinelearningmastery.ru/sarima-for-time-series-forecasting-in-pyth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chinelearning.ru/wiki/index.php?title=ARIMA" TargetMode="External"/><Relationship Id="rId5" Type="http://schemas.openxmlformats.org/officeDocument/2006/relationships/hyperlink" Target="https://neurohive.io/ru/osnovy-data-science/lstm-nejronnaja-set/" TargetMode="External"/><Relationship Id="rId4" Type="http://schemas.openxmlformats.org/officeDocument/2006/relationships/hyperlink" Target="https://www.machinelearningmastery.ru/time-series-prediction-lstm-recurrent-neural-networks-python-keras/" TargetMode="External"/><Relationship Id="rId9" Type="http://schemas.openxmlformats.org/officeDocument/2006/relationships/hyperlink" Target="https://neurohive.io/ru/osnovy-data-science/linejnaja-regressija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D0A0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Дипломный проект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Прогнозирование</a:t>
            </a: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 </a:t>
            </a:r>
            <a:endParaRPr lang="en-US" sz="3000" dirty="0">
              <a:solidFill>
                <a:schemeClr val="lt1"/>
              </a:solidFill>
              <a:latin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   продаж </a:t>
            </a:r>
          </a:p>
          <a:p>
            <a:pPr lvl="0">
              <a:lnSpc>
                <a:spcPct val="80000"/>
              </a:lnSpc>
            </a:pPr>
            <a:endParaRPr lang="en-US" sz="3000" dirty="0">
              <a:solidFill>
                <a:schemeClr val="lt1"/>
              </a:solidFill>
              <a:latin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3000" dirty="0">
                <a:solidFill>
                  <a:schemeClr val="lt1"/>
                </a:solidFill>
                <a:latin typeface="Proxima Nova"/>
              </a:rPr>
              <a:t>      </a:t>
            </a:r>
            <a:r>
              <a:rPr lang="ru-RU" sz="3000" dirty="0" err="1">
                <a:solidFill>
                  <a:schemeClr val="lt1"/>
                </a:solidFill>
                <a:latin typeface="Proxima Nova"/>
              </a:rPr>
              <a:t>фармдистрибьютора</a:t>
            </a:r>
            <a:endParaRPr sz="3000" dirty="0">
              <a:solidFill>
                <a:schemeClr val="lt1"/>
              </a:solidFill>
              <a:latin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Proxima Nova"/>
                <a:ea typeface="Proxima Nova"/>
                <a:cs typeface="Proxima Nova"/>
                <a:sym typeface="Proxima Nova"/>
              </a:rPr>
              <a:t>Федосеева Мария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2400" dirty="0">
                <a:latin typeface="Proxima Nova"/>
                <a:ea typeface="Proxima Nova"/>
                <a:cs typeface="Proxima Nova"/>
                <a:sym typeface="Proxima Nova"/>
              </a:rPr>
              <a:t>DS-16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FF21CD-CB68-4EC0-B65E-DD433DBE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53" y="3857715"/>
            <a:ext cx="6773220" cy="43249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Параметры, которые описывают ряд (1, 0, 1)х(1, 1, 1, 7)7. Используем их для создания и обучения модели на тренировочных данных. Затем предскажем 30 значений периода и посмотрим на качество модели.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363CF3-160F-41DF-BF77-990475DAE9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2874645"/>
            <a:ext cx="5400675" cy="2505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EA97E0-B827-4029-B4FE-819FC6BEC4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850" y="5565745"/>
            <a:ext cx="7095859" cy="4231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2235B6-CEED-4F57-A9D1-27A508221DD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141133" y="6964655"/>
            <a:ext cx="9066213" cy="29829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0CDAB2-6546-4607-A80B-B2FB35F672D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76397" y="5791636"/>
            <a:ext cx="4912272" cy="11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98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914114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Долгая краткосрочная память (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3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 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Long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short-term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memory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; LSTM) — разновидность архитектуры 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рекуррентных нейронных сетей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</a:t>
            </a:r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Аналогично предыдущей модели разделим данные на тренировочные и тестовые, предварительно нормализуем их.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E92A1C8-B717-46EE-88D2-A566F312451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1849" y="2887864"/>
            <a:ext cx="5987496" cy="58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4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8"/>
            <a:ext cx="16914114" cy="79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 v1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i="1" dirty="0">
                <a:solidFill>
                  <a:schemeClr val="dk1"/>
                </a:solidFill>
                <a:latin typeface="Proxima Nova"/>
              </a:rPr>
              <a:t>RMSE 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LSTM v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1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: 376719</a:t>
            </a:r>
            <a:endParaRPr lang="ru-RU" sz="3000" i="1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Долгая краткосрочная память (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3" tooltip="Английский язык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англ.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 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Long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short-term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memory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; LSTM) — разновидность архитектуры </a:t>
            </a:r>
            <a:r>
              <a:rPr lang="ru-RU" sz="3000" dirty="0">
                <a:solidFill>
                  <a:schemeClr val="dk1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рекуррентных нейронных сетей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</a:t>
            </a:r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Аналогично предыдущей модели разделим данные на тренировочные и тестовые, предварительно нормализуем их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и затем выполним предсказание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BCC8B9-971F-4791-AE1C-BABD9AC5BEB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1851" y="3030993"/>
            <a:ext cx="4565094" cy="337572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9871A6-F17B-4841-867D-8530E9507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49" y="6591444"/>
            <a:ext cx="7401958" cy="23720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13B058-7663-4881-8DC8-47E3ECE42A2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008907" y="7696174"/>
            <a:ext cx="8662145" cy="23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8"/>
            <a:ext cx="16914114" cy="79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 v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2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Добавим эпох, увеличим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батчи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, добавим слои.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i="1" dirty="0">
                <a:solidFill>
                  <a:schemeClr val="dk1"/>
                </a:solidFill>
                <a:latin typeface="Proxima Nova"/>
              </a:rPr>
              <a:t>RMSE 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LSTM v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2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: 381482</a:t>
            </a:r>
            <a:endParaRPr lang="ru-RU" sz="3000" i="1" dirty="0">
              <a:solidFill>
                <a:schemeClr val="dk1"/>
              </a:solidFill>
              <a:latin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D5E47E-07D1-400B-B89E-23AA754F46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3589842"/>
            <a:ext cx="4747260" cy="11493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DFD4A6-0935-47CE-A3D5-F86769D1A4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4977" y="5470807"/>
            <a:ext cx="8001023" cy="23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0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8"/>
            <a:ext cx="16914114" cy="793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LSTM v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3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Добавим слой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Dropout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i="1" dirty="0">
                <a:solidFill>
                  <a:schemeClr val="dk1"/>
                </a:solidFill>
                <a:latin typeface="Proxima Nova"/>
              </a:rPr>
              <a:t>RMSE 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LSTM v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3</a:t>
            </a:r>
            <a:r>
              <a:rPr lang="en-US" sz="3000" i="1" dirty="0">
                <a:solidFill>
                  <a:schemeClr val="dk1"/>
                </a:solidFill>
                <a:latin typeface="Proxima Nova"/>
              </a:rPr>
              <a:t>: </a:t>
            </a:r>
            <a:r>
              <a:rPr lang="ru-RU" sz="3000" i="1" dirty="0">
                <a:solidFill>
                  <a:schemeClr val="dk1"/>
                </a:solidFill>
                <a:latin typeface="Proxima Nova"/>
              </a:rPr>
              <a:t>375767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D2CF1F-730E-4BC7-83D5-82A4D1A1B5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3499744"/>
            <a:ext cx="3794760" cy="10153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32B0DE-054E-4C73-AEFE-17B1281008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1823" y="5576714"/>
            <a:ext cx="7828541" cy="24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49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Лучшая модель: </a:t>
            </a:r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1600" dirty="0">
                <a:solidFill>
                  <a:srgbClr val="4BD0A0"/>
                </a:solidFill>
                <a:latin typeface="Proxima Nova"/>
              </a:rPr>
              <a:t>	В дальнейшем можно улучшить результаты каждой из модели, если взять </a:t>
            </a:r>
            <a:r>
              <a:rPr lang="ru-RU" sz="1600" dirty="0" err="1">
                <a:solidFill>
                  <a:srgbClr val="4BD0A0"/>
                </a:solidFill>
                <a:latin typeface="Proxima Nova"/>
              </a:rPr>
              <a:t>бОльший</a:t>
            </a:r>
            <a:r>
              <a:rPr lang="ru-RU" sz="1600" dirty="0">
                <a:solidFill>
                  <a:srgbClr val="4BD0A0"/>
                </a:solidFill>
                <a:latin typeface="Proxima Nova"/>
              </a:rPr>
              <a:t> период исходных данных. Взять, например, не дневной диапазон, а месячный. Разбить данные продаж по подразделениям (оптовые, аптечные продажи, бюджетные и т.п.) и рассмотреть их отдельно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Исходя из небольшого размера первоначальных данных результат получился, на мой взгляд, средним. Наиболее успешной по критерию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RSME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стала модель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SARIMA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 Модели нейронной сети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LSTM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явно недостаточно данных для обучения и даже при разных трех вариантах модификации сезонная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авторегрессионная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скользящая показывает лучший результат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Выводы и заключение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6197AF1-EC08-4F00-9025-999793C00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39658"/>
              </p:ext>
            </p:extLst>
          </p:nvPr>
        </p:nvGraphicFramePr>
        <p:xfrm>
          <a:off x="551850" y="3728876"/>
          <a:ext cx="5118677" cy="3170686"/>
        </p:xfrm>
        <a:graphic>
          <a:graphicData uri="http://schemas.openxmlformats.org/drawingml/2006/table">
            <a:tbl>
              <a:tblPr firstRow="1" firstCol="1" bandRow="1">
                <a:tableStyleId>{9F2C2ECF-CC52-417F-B05B-41D783592077}</a:tableStyleId>
              </a:tblPr>
              <a:tblGrid>
                <a:gridCol w="3511159">
                  <a:extLst>
                    <a:ext uri="{9D8B030D-6E8A-4147-A177-3AD203B41FA5}">
                      <a16:colId xmlns:a16="http://schemas.microsoft.com/office/drawing/2014/main" val="2204578804"/>
                    </a:ext>
                  </a:extLst>
                </a:gridCol>
                <a:gridCol w="1607518">
                  <a:extLst>
                    <a:ext uri="{9D8B030D-6E8A-4147-A177-3AD203B41FA5}">
                      <a16:colId xmlns:a16="http://schemas.microsoft.com/office/drawing/2014/main" val="296914919"/>
                    </a:ext>
                  </a:extLst>
                </a:gridCol>
              </a:tblGrid>
              <a:tr h="378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Модель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RMSE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4685607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SARIMA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322507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3402657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LSTM v1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376719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200845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LSTM v2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381482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7562796"/>
                  </a:ext>
                </a:extLst>
              </a:tr>
              <a:tr h="697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LSTM v3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375767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629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03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5"/>
          <p:cNvSpPr txBox="1"/>
          <p:nvPr/>
        </p:nvSpPr>
        <p:spPr>
          <a:xfrm>
            <a:off x="293232" y="469676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Список источников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E54E34-6D13-4782-A7A1-2E58FBCB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32" y="2523278"/>
            <a:ext cx="15458958" cy="65094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LSTM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Прогнозирование временных рядов с помощью рекуррентных нейронных сетей  LSTM в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с использованием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LSTM — нейронная сеть с долгой краткосрочной памятью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ARIMA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SARIMA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LSTM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Optimizer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altLang="ru-RU" sz="3000" dirty="0" err="1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Choice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?</a:t>
            </a: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3000" dirty="0">
              <a:solidFill>
                <a:srgbClr val="4BD0A0"/>
              </a:solidFill>
              <a:latin typeface="Proxima Nov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3000" dirty="0">
                <a:solidFill>
                  <a:srgbClr val="4BD0A0"/>
                </a:solidFill>
                <a:latin typeface="Proxima Nov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Линейная регрессия в машинном обучении</a:t>
            </a:r>
            <a:r>
              <a:rPr lang="ru-RU" altLang="ru-RU" sz="3000" dirty="0">
                <a:solidFill>
                  <a:srgbClr val="4BD0A0"/>
                </a:solidFill>
                <a:latin typeface="Proxima Nova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0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39" name="Google Shape;1639;p10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641;p103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9600" b="1" dirty="0">
                <a:latin typeface="Proxima Nova"/>
                <a:ea typeface="Proxima Nova"/>
                <a:cs typeface="Proxima Nova"/>
                <a:sym typeface="Proxima Nova"/>
              </a:rPr>
              <a:t>Спасибо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600" dirty="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47" name="Google Shape;1647;p103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Федосеева Мария</a:t>
            </a:r>
            <a:endParaRPr sz="24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en-US" sz="24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DS-16</a:t>
            </a:r>
            <a:endParaRPr sz="2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53" name="Google Shape;1653;p10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54" name="Google Shape;1654;p10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103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59" name="Google Shape;1659;p103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60" name="Google Shape;1660;p103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03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avLst/>
                <a:gdLst/>
                <a:ahLst/>
                <a:cxnLst/>
                <a:rect l="l" t="t" r="r" b="b"/>
                <a:pathLst>
                  <a:path w="130414" h="204454" extrusionOk="0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2" name="Google Shape;1662;p103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Прогнозирование продаж </a:t>
              </a:r>
              <a:r>
                <a:rPr lang="ru-RU" sz="3200" dirty="0" err="1">
                  <a:latin typeface="Proxima Nova"/>
                  <a:ea typeface="Proxima Nova"/>
                  <a:cs typeface="Proxima Nova"/>
                  <a:sym typeface="Proxima Nova"/>
                </a:rPr>
                <a:t>фармдистрибьютора</a:t>
              </a:r>
              <a:endParaRPr sz="32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Содержание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40" name="Google Shape;1140;p7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41" name="Google Shape;1141;p7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5" name="Google Shape;1145;p75"/>
          <p:cNvGrpSpPr/>
          <p:nvPr/>
        </p:nvGrpSpPr>
        <p:grpSpPr>
          <a:xfrm>
            <a:off x="551850" y="2116000"/>
            <a:ext cx="4305000" cy="3463200"/>
            <a:chOff x="551850" y="2217600"/>
            <a:chExt cx="4305000" cy="3463200"/>
          </a:xfrm>
        </p:grpSpPr>
        <p:sp>
          <p:nvSpPr>
            <p:cNvPr id="1146" name="Google Shape;1146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solidFill>
              <a:srgbClr val="4BD0A0"/>
            </a:solidFill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 dirty="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dirty="0">
                <a:solidFill>
                  <a:srgbClr val="FFFFFF"/>
                </a:solidFill>
              </a:endParaRPr>
            </a:p>
          </p:txBody>
        </p:sp>
        <p:sp>
          <p:nvSpPr>
            <p:cNvPr id="1147" name="Google Shape;1147;p75"/>
            <p:cNvSpPr txBox="1"/>
            <p:nvPr/>
          </p:nvSpPr>
          <p:spPr>
            <a:xfrm>
              <a:off x="551850" y="34524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Постановка задачи</a:t>
              </a: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>
            <a:off x="551850" y="5929200"/>
            <a:ext cx="4305000" cy="3463200"/>
            <a:chOff x="551850" y="5929200"/>
            <a:chExt cx="4305000" cy="3463200"/>
          </a:xfrm>
        </p:grpSpPr>
        <p:sp>
          <p:nvSpPr>
            <p:cNvPr id="1149" name="Google Shape;1149;p75"/>
            <p:cNvSpPr/>
            <p:nvPr/>
          </p:nvSpPr>
          <p:spPr>
            <a:xfrm>
              <a:off x="5518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/>
            </a:p>
          </p:txBody>
        </p:sp>
        <p:sp>
          <p:nvSpPr>
            <p:cNvPr id="1150" name="Google Shape;1150;p75"/>
            <p:cNvSpPr txBox="1"/>
            <p:nvPr/>
          </p:nvSpPr>
          <p:spPr>
            <a:xfrm>
              <a:off x="551850" y="71640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lvl="0"/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Выводы и заключение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1" name="Google Shape;1151;p75"/>
          <p:cNvGrpSpPr/>
          <p:nvPr/>
        </p:nvGrpSpPr>
        <p:grpSpPr>
          <a:xfrm>
            <a:off x="6264000" y="5929200"/>
            <a:ext cx="4295100" cy="3463200"/>
            <a:chOff x="6268650" y="5929200"/>
            <a:chExt cx="4295100" cy="3463200"/>
          </a:xfrm>
        </p:grpSpPr>
        <p:sp>
          <p:nvSpPr>
            <p:cNvPr id="1152" name="Google Shape;1152;p75"/>
            <p:cNvSpPr/>
            <p:nvPr/>
          </p:nvSpPr>
          <p:spPr>
            <a:xfrm>
              <a:off x="6268650" y="59292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/>
            </a:p>
          </p:txBody>
        </p:sp>
        <p:sp>
          <p:nvSpPr>
            <p:cNvPr id="1153" name="Google Shape;1153;p75"/>
            <p:cNvSpPr txBox="1"/>
            <p:nvPr/>
          </p:nvSpPr>
          <p:spPr>
            <a:xfrm>
              <a:off x="6268650" y="71640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lvl="0"/>
              <a:r>
                <a:rPr lang="ru-RU" sz="2800" dirty="0">
                  <a:latin typeface="Proxima Nova"/>
                  <a:ea typeface="Proxima Nova"/>
                  <a:cs typeface="Proxima Nova"/>
                  <a:sym typeface="Proxima Nova"/>
                </a:rPr>
                <a:t>Список источников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7" name="Google Shape;1157;p75"/>
          <p:cNvGrpSpPr/>
          <p:nvPr/>
        </p:nvGrpSpPr>
        <p:grpSpPr>
          <a:xfrm>
            <a:off x="6264000" y="2217600"/>
            <a:ext cx="4295100" cy="3463200"/>
            <a:chOff x="551850" y="2217600"/>
            <a:chExt cx="4295100" cy="3463200"/>
          </a:xfrm>
        </p:grpSpPr>
        <p:sp>
          <p:nvSpPr>
            <p:cNvPr id="1158" name="Google Shape;1158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/>
            </a:p>
          </p:txBody>
        </p:sp>
        <p:sp>
          <p:nvSpPr>
            <p:cNvPr id="1159" name="Google Shape;1159;p75"/>
            <p:cNvSpPr txBox="1"/>
            <p:nvPr/>
          </p:nvSpPr>
          <p:spPr>
            <a:xfrm>
              <a:off x="551850" y="34524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000" dirty="0">
                  <a:latin typeface="Proxima Nova"/>
                  <a:ea typeface="Proxima Nova"/>
                  <a:cs typeface="Proxima Nova"/>
                  <a:sym typeface="Proxima Nova"/>
                </a:rPr>
                <a:t>Анализ</a:t>
              </a: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60" name="Google Shape;1160;p75"/>
          <p:cNvGrpSpPr/>
          <p:nvPr/>
        </p:nvGrpSpPr>
        <p:grpSpPr>
          <a:xfrm>
            <a:off x="11988000" y="2217600"/>
            <a:ext cx="4287600" cy="3463200"/>
            <a:chOff x="551850" y="2217600"/>
            <a:chExt cx="4287600" cy="3463200"/>
          </a:xfrm>
        </p:grpSpPr>
        <p:sp>
          <p:nvSpPr>
            <p:cNvPr id="1161" name="Google Shape;1161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/>
            </a:p>
          </p:txBody>
        </p:sp>
        <p:sp>
          <p:nvSpPr>
            <p:cNvPr id="1162" name="Google Shape;1162;p75"/>
            <p:cNvSpPr txBox="1"/>
            <p:nvPr/>
          </p:nvSpPr>
          <p:spPr>
            <a:xfrm>
              <a:off x="551850" y="34524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/>
            <a:p>
              <a:pPr lvl="0"/>
              <a:r>
                <a:rPr lang="ru-RU" sz="3200" dirty="0">
                  <a:latin typeface="Proxima Nova"/>
                  <a:ea typeface="Proxima Nova"/>
                  <a:cs typeface="Proxima Nova"/>
                  <a:sym typeface="Proxima Nova"/>
                </a:rPr>
                <a:t>Методика решения</a:t>
              </a: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49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В данной работе рассмотрены продажи компании, которая занимается дистрибьюцией лекарственных препаратов. 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Рынок очень насыщенный и конкурентный, поэтому идет борьба за каждый процент его доли. Чтобы эффективно конкурировать и как минимум не отставать, нужно прежде всего обладать базовыми знаниями о будущем движении рынка. 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Современные методы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предективной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аналитики способный предсказать тренды и исходя из этого можно спрогнозировать необходимые ресурсы. 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pPr lvl="1" algn="r"/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800" dirty="0">
                <a:solidFill>
                  <a:schemeClr val="dk1"/>
                </a:solidFill>
                <a:latin typeface="Proxima Nova"/>
              </a:rPr>
              <a:t>Так, если намечается рост объемов продаж, есть возможность подготовиться, например, нанять дополнительный персонал, закупить ресурсы, арендовать дополнительные складские площади и т.п. </a:t>
            </a:r>
          </a:p>
          <a:p>
            <a:pPr algn="r"/>
            <a:r>
              <a:rPr lang="ru-RU" sz="2800" dirty="0">
                <a:solidFill>
                  <a:schemeClr val="dk1"/>
                </a:solidFill>
                <a:latin typeface="Proxima Nova"/>
              </a:rPr>
              <a:t>	Если, наоборот, следует падение, то можно отказаться от дополнительного найма сотрудников, пересмотреть затраты, критически отнестись к открытию новых инвестиционных проектов.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Постановка задачи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" name="Google Shape;1898;p106">
            <a:extLst>
              <a:ext uri="{FF2B5EF4-FFF2-40B4-BE49-F238E27FC236}">
                <a16:creationId xmlns:a16="http://schemas.microsoft.com/office/drawing/2014/main" id="{38A88DBC-659A-4E33-BD26-3687F20F5068}"/>
              </a:ext>
            </a:extLst>
          </p:cNvPr>
          <p:cNvSpPr/>
          <p:nvPr/>
        </p:nvSpPr>
        <p:spPr>
          <a:xfrm>
            <a:off x="551850" y="3682597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898;p106">
            <a:extLst>
              <a:ext uri="{FF2B5EF4-FFF2-40B4-BE49-F238E27FC236}">
                <a16:creationId xmlns:a16="http://schemas.microsoft.com/office/drawing/2014/main" id="{EEE280AB-B20C-433C-8E2B-90591DA8B79A}"/>
              </a:ext>
            </a:extLst>
          </p:cNvPr>
          <p:cNvSpPr/>
          <p:nvPr/>
        </p:nvSpPr>
        <p:spPr>
          <a:xfrm>
            <a:off x="551850" y="5143500"/>
            <a:ext cx="449226" cy="4492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92;p77">
            <a:extLst>
              <a:ext uri="{FF2B5EF4-FFF2-40B4-BE49-F238E27FC236}">
                <a16:creationId xmlns:a16="http://schemas.microsoft.com/office/drawing/2014/main" id="{40CDA509-16EC-47BA-9B42-3581BE27B934}"/>
              </a:ext>
            </a:extLst>
          </p:cNvPr>
          <p:cNvSpPr/>
          <p:nvPr/>
        </p:nvSpPr>
        <p:spPr>
          <a:xfrm>
            <a:off x="551850" y="6509674"/>
            <a:ext cx="449226" cy="449226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/>
              <a:t>+</a:t>
            </a:r>
            <a:endParaRPr b="1" dirty="0"/>
          </a:p>
        </p:txBody>
      </p:sp>
      <p:sp>
        <p:nvSpPr>
          <p:cNvPr id="7" name="Google Shape;1192;p77">
            <a:extLst>
              <a:ext uri="{FF2B5EF4-FFF2-40B4-BE49-F238E27FC236}">
                <a16:creationId xmlns:a16="http://schemas.microsoft.com/office/drawing/2014/main" id="{1DDDDC85-CEDD-46B6-BAB9-6219203326BD}"/>
              </a:ext>
            </a:extLst>
          </p:cNvPr>
          <p:cNvSpPr/>
          <p:nvPr/>
        </p:nvSpPr>
        <p:spPr>
          <a:xfrm>
            <a:off x="551850" y="7614400"/>
            <a:ext cx="449226" cy="449226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/>
              <a:t>-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Исходный 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датасет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: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Датасет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содержит две колонки: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dk1"/>
                </a:solidFill>
                <a:latin typeface="Proxima Nova"/>
              </a:rPr>
              <a:t>Date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– дата продажи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dk1"/>
                </a:solidFill>
                <a:latin typeface="Proxima Nova"/>
              </a:rPr>
              <a:t>Value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– сумма продаж с НДС на дату, в тыс. рублей.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Данных очень мало, за 2,5 года всего 910 значений. При этом нет пропусков в датах. Значение </a:t>
            </a:r>
            <a:r>
              <a:rPr lang="en-US" sz="3000" dirty="0">
                <a:solidFill>
                  <a:schemeClr val="dk1"/>
                </a:solidFill>
                <a:latin typeface="Proxima Nova"/>
              </a:rPr>
              <a:t>value 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с плавающей точкой. В категории миллионов для удобства округлим значение до целочисленного и посмотрим основную статистику.</a:t>
            </a:r>
          </a:p>
          <a:p>
            <a:endParaRPr lang="ru-RU" sz="2800" dirty="0">
              <a:solidFill>
                <a:schemeClr val="dk1"/>
              </a:solidFill>
              <a:latin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08A8D4-0EF0-4ECD-B4C8-80083504B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4545" y="3468364"/>
            <a:ext cx="3388763" cy="46010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4C86B9-3516-41CB-B091-334873EC3EC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98380" y="3578862"/>
            <a:ext cx="2499620" cy="44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>
                <a:solidFill>
                  <a:srgbClr val="4BD0A0"/>
                </a:solidFill>
                <a:latin typeface="Proxima Nova"/>
              </a:rPr>
              <a:t>Исходный 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датасет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:</a:t>
            </a: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По статистике видно, что дистрибьютор реализовывает товара в среднем в день на 650 642,8 тыс. руб., отрицательных значений в данных нет, есть дни без продаж, о чем говорит минимальное значение, равное 0, максимальная сумма продаж в день с 2019г равна 1 661 629 тыс. руб. 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Никаких аномалий и выбросов по статистике не замечено. Распределение значений продаж не является нормальным из-за большого количества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околонулевых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продаж в день.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563DE2-832B-48F3-88E5-F8264E2E58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9054" y="3734235"/>
            <a:ext cx="2659928" cy="3756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68060-4FDE-495F-AE4F-69BA19A52F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1388" y="3818023"/>
            <a:ext cx="3963411" cy="39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7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Коррелограммы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 и тест Дики-</a:t>
            </a:r>
            <a:r>
              <a:rPr lang="ru-RU" sz="3000" b="1" dirty="0" err="1">
                <a:solidFill>
                  <a:srgbClr val="4BD0A0"/>
                </a:solidFill>
                <a:latin typeface="Proxima Nova"/>
              </a:rPr>
              <a:t>Фулера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Значение «p-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value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» равно 0,001593, что меньше 0,05, а значит тест отвергает гипотезу о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нестационарности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ряда. Ряд стационарен. 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На графике автокорреляции прослеживается сезонность, примерно 7 периодов. Явный тренд отсутствует, цикличности тоже нет.</a:t>
            </a: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В целом на графике остатков нормальное распределение, но есть небольшие дефекты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Анализ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3E1B89-9D26-4390-9E88-1401A46E7E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49" y="3070917"/>
            <a:ext cx="7289823" cy="57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7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49" y="2217599"/>
            <a:ext cx="16590841" cy="746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>
                <a:solidFill>
                  <a:srgbClr val="4BD0A0"/>
                </a:solidFill>
                <a:latin typeface="Proxima Nova"/>
              </a:rPr>
              <a:t>В исследовании будем сравнивать результаты моделей </a:t>
            </a:r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r>
              <a:rPr lang="ru-RU" sz="3000" dirty="0">
                <a:solidFill>
                  <a:srgbClr val="4BD0A0"/>
                </a:solidFill>
                <a:latin typeface="Proxima Nova"/>
              </a:rPr>
              <a:t>, так как присутствует сезонность, и рекуррентной нейронной сети </a:t>
            </a:r>
            <a:r>
              <a:rPr lang="ru-RU" sz="3000" b="1" dirty="0">
                <a:solidFill>
                  <a:srgbClr val="4BD0A0"/>
                </a:solidFill>
                <a:latin typeface="Proxima Nova"/>
              </a:rPr>
              <a:t>LSTM</a:t>
            </a: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>
              <a:buClr>
                <a:srgbClr val="4BD0A0"/>
              </a:buClr>
              <a:buSzPts val="3000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>
              <a:buClr>
                <a:srgbClr val="4BD0A0"/>
              </a:buClr>
              <a:buSzPts val="3000"/>
            </a:pPr>
            <a:r>
              <a:rPr lang="en-US" sz="3000" dirty="0">
                <a:solidFill>
                  <a:srgbClr val="4BD0A0"/>
                </a:solidFill>
                <a:latin typeface="Proxima Nova"/>
              </a:rPr>
              <a:t>                                                                                      VS</a:t>
            </a: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>
              <a:solidFill>
                <a:srgbClr val="4BD0A0"/>
              </a:solidFill>
              <a:latin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>
                <a:solidFill>
                  <a:srgbClr val="4BD0A0"/>
                </a:solidFill>
                <a:latin typeface="Proxima Nova"/>
              </a:rPr>
              <a:t>Можно было бы рассмотреть и линейную регрессию, как универсальное средство, но хотелось бы сосредоточиться на моделях для прогноза именно временных рядов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sz="30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Главный замысел работы: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0DC025-18CB-4861-8766-1B29B347B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3" y="4304144"/>
            <a:ext cx="7101688" cy="272472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681D2F-E4CF-440B-BA99-F3500A48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254" y="3819484"/>
            <a:ext cx="4168818" cy="34781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895928"/>
            <a:ext cx="17551423" cy="9458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pPr lvl="1"/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Если бы сезонность играла сильную роль в исследуемых моделях мы бы убрали ее дифференцированием.</a:t>
            </a:r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При этом мы достигаем в тесте Дики-</a:t>
            </a:r>
            <a:r>
              <a:rPr lang="ru-RU" sz="2400" dirty="0" err="1">
                <a:solidFill>
                  <a:schemeClr val="dk1"/>
                </a:solidFill>
                <a:latin typeface="Proxima Nova"/>
              </a:rPr>
              <a:t>Фуллера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 значение </a:t>
            </a:r>
            <a:r>
              <a:rPr lang="en-US" sz="2400" dirty="0">
                <a:solidFill>
                  <a:schemeClr val="dk1"/>
                </a:solidFill>
                <a:latin typeface="Proxima Nova"/>
              </a:rPr>
              <a:t>p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-</a:t>
            </a:r>
            <a:r>
              <a:rPr lang="en-US" sz="2400" dirty="0">
                <a:solidFill>
                  <a:schemeClr val="dk1"/>
                </a:solidFill>
                <a:latin typeface="Proxima Nova"/>
              </a:rPr>
              <a:t>value 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равное 0, и как видим, изменилось распределение остатков в лучшую сторону. Но на графике автокорреляции все еще есть сезонность. </a:t>
            </a:r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</a:p>
          <a:p>
            <a:endParaRPr lang="en-US" sz="2400" dirty="0">
              <a:solidFill>
                <a:schemeClr val="dk1"/>
              </a:solidFill>
              <a:latin typeface="Proxima Nova"/>
            </a:endParaRP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Применим дифференцирование повторно с тем же самым периодом.</a:t>
            </a:r>
          </a:p>
          <a:p>
            <a:r>
              <a:rPr lang="en-US" sz="24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2400" dirty="0">
                <a:solidFill>
                  <a:schemeClr val="dk1"/>
                </a:solidFill>
                <a:latin typeface="Proxima Nova"/>
              </a:rPr>
              <a:t>После повторного применения виден отличный результат на графиках, ряд очевидно стационарен, убрана сезонность, остатки нормально распределены. 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F24976-FABF-4F59-A160-08E69A4FB9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9589" y="1360242"/>
            <a:ext cx="5940425" cy="46412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D4DA28-FACD-4673-8B11-4D0168F72B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49588" y="6323468"/>
            <a:ext cx="5940425" cy="3491865"/>
          </a:xfrm>
          <a:prstGeom prst="rect">
            <a:avLst/>
          </a:prstGeom>
        </p:spPr>
      </p:pic>
      <p:sp>
        <p:nvSpPr>
          <p:cNvPr id="9" name="Google Shape;1146;p75">
            <a:extLst>
              <a:ext uri="{FF2B5EF4-FFF2-40B4-BE49-F238E27FC236}">
                <a16:creationId xmlns:a16="http://schemas.microsoft.com/office/drawing/2014/main" id="{8CAB8505-768D-4B1B-83D5-3DB3DFB9B861}"/>
              </a:ext>
            </a:extLst>
          </p:cNvPr>
          <p:cNvSpPr/>
          <p:nvPr/>
        </p:nvSpPr>
        <p:spPr>
          <a:xfrm>
            <a:off x="272428" y="7437145"/>
            <a:ext cx="1203059" cy="1264509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Proxima Nova"/>
                <a:sym typeface="Proxima Nova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0" name="Google Shape;1146;p75">
            <a:extLst>
              <a:ext uri="{FF2B5EF4-FFF2-40B4-BE49-F238E27FC236}">
                <a16:creationId xmlns:a16="http://schemas.microsoft.com/office/drawing/2014/main" id="{C698BE44-5139-497C-B89E-1ADC5AA05AF5}"/>
              </a:ext>
            </a:extLst>
          </p:cNvPr>
          <p:cNvSpPr/>
          <p:nvPr/>
        </p:nvSpPr>
        <p:spPr>
          <a:xfrm>
            <a:off x="346529" y="3680849"/>
            <a:ext cx="1203059" cy="1264509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26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599"/>
            <a:ext cx="16249095" cy="71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3600" bIns="0" numCol="2" anchor="t" anchorCtr="0">
            <a:noAutofit/>
          </a:bodyPr>
          <a:lstStyle/>
          <a:p>
            <a:r>
              <a:rPr lang="en-US" sz="3000" b="1" dirty="0">
                <a:solidFill>
                  <a:srgbClr val="4BD0A0"/>
                </a:solidFill>
                <a:latin typeface="Proxima Nova"/>
              </a:rPr>
              <a:t>SARIMA</a:t>
            </a:r>
            <a:endParaRPr lang="ru-RU" sz="3000" b="1" dirty="0">
              <a:solidFill>
                <a:srgbClr val="4BD0A0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endParaRPr lang="ru-RU" sz="3000" dirty="0">
              <a:solidFill>
                <a:schemeClr val="dk1"/>
              </a:solidFill>
              <a:latin typeface="Proxima Nova"/>
            </a:endParaRPr>
          </a:p>
          <a:p>
            <a:r>
              <a:rPr lang="ru-RU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b="1" dirty="0">
                <a:solidFill>
                  <a:schemeClr val="dk1"/>
                </a:solidFill>
                <a:latin typeface="Proxima Nova"/>
              </a:rPr>
              <a:t>Сезонное </a:t>
            </a:r>
            <a:r>
              <a:rPr lang="ru-RU" sz="3000" b="1" dirty="0" err="1">
                <a:solidFill>
                  <a:schemeClr val="dk1"/>
                </a:solidFill>
                <a:latin typeface="Proxima Nova"/>
              </a:rPr>
              <a:t>авторегрессионное</a:t>
            </a:r>
            <a:r>
              <a:rPr lang="ru-RU" sz="3000" b="1" dirty="0">
                <a:solidFill>
                  <a:schemeClr val="dk1"/>
                </a:solidFill>
                <a:latin typeface="Proxima Nova"/>
              </a:rPr>
              <a:t> интегрированное скользящее среднее, SARIMA или </a:t>
            </a:r>
            <a:r>
              <a:rPr lang="ru-RU" sz="3000" b="1" dirty="0" err="1">
                <a:solidFill>
                  <a:schemeClr val="dk1"/>
                </a:solidFill>
                <a:latin typeface="Proxima Nova"/>
              </a:rPr>
              <a:t>Seasonal</a:t>
            </a:r>
            <a:r>
              <a:rPr lang="ru-RU" sz="3000" b="1" dirty="0">
                <a:solidFill>
                  <a:schemeClr val="dk1"/>
                </a:solidFill>
                <a:latin typeface="Proxima Nova"/>
              </a:rPr>
              <a:t> ARIMA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, является расширением ARIMA, которое явно поддерживает одномерные данные временных рядов с сезонным компонентом.</a:t>
            </a:r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endParaRPr lang="en-US" sz="3000" dirty="0">
              <a:solidFill>
                <a:schemeClr val="dk1"/>
              </a:solidFill>
              <a:latin typeface="Proxima Nova"/>
            </a:endParaRPr>
          </a:p>
          <a:p>
            <a:r>
              <a:rPr lang="en-US" sz="3000" dirty="0">
                <a:solidFill>
                  <a:schemeClr val="dk1"/>
                </a:solidFill>
                <a:latin typeface="Proxima Nova"/>
              </a:rPr>
              <a:t>	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Разделим данные на тестовые и тренировочные и подберём оптимальные значения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гиперпараметров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 по критерию </a:t>
            </a:r>
            <a:r>
              <a:rPr lang="ru-RU" sz="3000" dirty="0" err="1">
                <a:solidFill>
                  <a:schemeClr val="dk1"/>
                </a:solidFill>
                <a:latin typeface="Proxima Nova"/>
              </a:rPr>
              <a:t>Акаике</a:t>
            </a:r>
            <a:r>
              <a:rPr lang="ru-RU" sz="3000" dirty="0">
                <a:solidFill>
                  <a:schemeClr val="dk1"/>
                </a:solidFill>
                <a:latin typeface="Proxima Nova"/>
              </a:rPr>
              <a:t>.</a:t>
            </a: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>
                <a:latin typeface="Proxima Nova"/>
                <a:ea typeface="Proxima Nova"/>
                <a:cs typeface="Proxima Nova"/>
                <a:sym typeface="Proxima Nova"/>
              </a:rPr>
              <a:t>Методика решения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C72B1-2C2A-462C-8F53-41F77EC57B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850" y="2874340"/>
            <a:ext cx="2893314" cy="17443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C4273-F2E8-4AD8-A011-70F9969368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850" y="4775718"/>
            <a:ext cx="6931747" cy="443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146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912</Words>
  <Application>Microsoft Office PowerPoint</Application>
  <PresentationFormat>Произвольный</PresentationFormat>
  <Paragraphs>333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Proxima Nova</vt:lpstr>
      <vt:lpstr>Arial</vt:lpstr>
      <vt:lpstr>Times New Roman</vt:lpstr>
      <vt:lpstr>Calibri</vt:lpstr>
      <vt:lpstr>Gill Sans</vt:lpstr>
      <vt:lpstr>Proxima Nova Semibold</vt:lpstr>
      <vt:lpstr>White Green</vt:lpstr>
      <vt:lpstr>Black Green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AI</cp:lastModifiedBy>
  <cp:revision>23</cp:revision>
  <dcterms:modified xsi:type="dcterms:W3CDTF">2021-07-31T16:42:23Z</dcterms:modified>
</cp:coreProperties>
</file>